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89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480D-9C76-4C97-B47A-DCEE9608AA8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E985-96F8-4916-8AE1-08BC231B494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480D-9C76-4C97-B47A-DCEE9608AA8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E985-96F8-4916-8AE1-08BC231B49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480D-9C76-4C97-B47A-DCEE9608AA8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E985-96F8-4916-8AE1-08BC231B49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5208E-EF95-40A3-9654-E9E6943AF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480D-9C76-4C97-B47A-DCEE9608AA8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E985-96F8-4916-8AE1-08BC231B49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480D-9C76-4C97-B47A-DCEE9608AA8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E985-96F8-4916-8AE1-08BC231B494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480D-9C76-4C97-B47A-DCEE9608AA8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E985-96F8-4916-8AE1-08BC231B49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480D-9C76-4C97-B47A-DCEE9608AA8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E985-96F8-4916-8AE1-08BC231B49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480D-9C76-4C97-B47A-DCEE9608AA8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A3E985-96F8-4916-8AE1-08BC231B494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480D-9C76-4C97-B47A-DCEE9608AA8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E985-96F8-4916-8AE1-08BC231B49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D480D-9C76-4C97-B47A-DCEE9608AA8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6A3E985-96F8-4916-8AE1-08BC231B49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41D480D-9C76-4C97-B47A-DCEE9608AA8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3E985-96F8-4916-8AE1-08BC231B49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41D480D-9C76-4C97-B47A-DCEE9608AA8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6A3E985-96F8-4916-8AE1-08BC231B494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4iMbaXONQak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QD3KmP738Xs&amp;feature=PlayList&amp;p=E7648AEB6E82DBB2&amp;index=1" TargetMode="External"/><Relationship Id="rId2" Type="http://schemas.openxmlformats.org/officeDocument/2006/relationships/hyperlink" Target="http://www.youtube.com/watch?v=LsoRyfj52yk&amp;feature=channel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Voters and </a:t>
            </a:r>
            <a:br>
              <a:rPr smtClean="0"/>
            </a:br>
            <a:r>
              <a:rPr smtClean="0"/>
              <a:t>Voter Behavior</a:t>
            </a:r>
            <a:endParaRPr smtClean="0"/>
          </a:p>
        </p:txBody>
      </p:sp>
      <p:sp>
        <p:nvSpPr>
          <p:cNvPr id="2150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33388" y="1544638"/>
            <a:ext cx="6480175" cy="1752600"/>
          </a:xfrm>
        </p:spPr>
        <p:txBody>
          <a:bodyPr/>
          <a:lstStyle/>
          <a:p>
            <a:pPr eaLnBrk="1" hangingPunct="1"/>
            <a:r>
              <a:rPr lang="en-US" sz="3600" b="1" smtClean="0"/>
              <a:t>Voter Qualifications</a:t>
            </a:r>
            <a:endParaRPr lang="en-US" sz="36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Disenfranchisement Today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696200" cy="4724400"/>
          </a:xfrm>
        </p:spPr>
        <p:txBody>
          <a:bodyPr/>
          <a:lstStyle/>
          <a:p>
            <a:pPr eaLnBrk="1" hangingPunct="1"/>
            <a:r>
              <a:rPr lang="en-US" sz="3600" b="1" smtClean="0"/>
              <a:t>In the 2000 and 2004 presidential elections, voters complained that they were turned away</a:t>
            </a:r>
          </a:p>
          <a:p>
            <a:pPr eaLnBrk="1" hangingPunct="1"/>
            <a:r>
              <a:rPr lang="en-US" sz="3600" b="1" smtClean="0"/>
              <a:t>Some in Florida had their names incorrectly removed from the poll books.  They did not get to vote.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Increased Suffrage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943600" cy="5257800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15</a:t>
            </a:r>
            <a:r>
              <a:rPr lang="en-US" sz="3600" b="1" baseline="30000" dirty="0" smtClean="0"/>
              <a:t>th</a:t>
            </a:r>
            <a:r>
              <a:rPr lang="en-US" sz="3600" b="1" dirty="0" smtClean="0"/>
              <a:t> Amendment gives black males the right to vote</a:t>
            </a:r>
          </a:p>
          <a:p>
            <a:pPr eaLnBrk="1" hangingPunct="1"/>
            <a:r>
              <a:rPr lang="en-US" sz="3600" b="1" dirty="0" smtClean="0"/>
              <a:t>Many were kept away by terror tactics, poll taxes, gerrymandering, and literacy tests </a:t>
            </a:r>
          </a:p>
        </p:txBody>
      </p:sp>
      <p:pic>
        <p:nvPicPr>
          <p:cNvPr id="30724" name="Picture 4" descr="j0301314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934200" y="2362200"/>
            <a:ext cx="1625600" cy="1817688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Gerrymandering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572000" cy="5257800"/>
          </a:xfrm>
        </p:spPr>
        <p:txBody>
          <a:bodyPr/>
          <a:lstStyle/>
          <a:p>
            <a:pPr eaLnBrk="1" hangingPunct="1"/>
            <a:r>
              <a:rPr lang="en-US" sz="3600" b="1" smtClean="0"/>
              <a:t>Named after Elbridge Gerry after he drew a district in MA to ensure his associates would win elections.</a:t>
            </a:r>
          </a:p>
        </p:txBody>
      </p:sp>
      <p:pic>
        <p:nvPicPr>
          <p:cNvPr id="31748" name="Picture 4" descr="untitle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38750" y="2247900"/>
            <a:ext cx="2857500" cy="3238500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pPr eaLnBrk="1" hangingPunct="1"/>
            <a:r>
              <a:rPr lang="en-US" b="1" smtClean="0"/>
              <a:t>Gerrymandering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667000"/>
            <a:ext cx="5334000" cy="4191000"/>
          </a:xfrm>
        </p:spPr>
        <p:txBody>
          <a:bodyPr/>
          <a:lstStyle/>
          <a:p>
            <a:pPr eaLnBrk="1" hangingPunct="1"/>
            <a:r>
              <a:rPr lang="en-US" sz="3600" b="1" smtClean="0"/>
              <a:t>It is used today         to ensure all people have representatives in government, including minority populations</a:t>
            </a:r>
          </a:p>
        </p:txBody>
      </p:sp>
      <p:pic>
        <p:nvPicPr>
          <p:cNvPr id="32772" name="Picture 4" descr="Florida districts map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62200" y="762000"/>
            <a:ext cx="6400800" cy="5505450"/>
          </a:xfr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pPr eaLnBrk="1" hangingPunct="1"/>
            <a:r>
              <a:rPr lang="en-US" b="1" smtClean="0"/>
              <a:t>Gerrymandering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143000"/>
            <a:ext cx="4495800" cy="5181600"/>
          </a:xfrm>
        </p:spPr>
        <p:txBody>
          <a:bodyPr/>
          <a:lstStyle/>
          <a:p>
            <a:pPr eaLnBrk="1" hangingPunct="1"/>
            <a:r>
              <a:rPr lang="en-US" sz="3600" b="1" smtClean="0"/>
              <a:t>Alcee Hastings, D-FL, has benefited from gerrymandering by creating a district made up of mostly African-Americans</a:t>
            </a:r>
          </a:p>
        </p:txBody>
      </p:sp>
      <p:pic>
        <p:nvPicPr>
          <p:cNvPr id="3379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00600" y="914400"/>
            <a:ext cx="3683000" cy="5715000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pPr eaLnBrk="1" hangingPunct="1"/>
            <a:r>
              <a:rPr lang="en-US" b="1" smtClean="0"/>
              <a:t>Civil Rights Act 1964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153400" cy="5105400"/>
          </a:xfrm>
        </p:spPr>
        <p:txBody>
          <a:bodyPr/>
          <a:lstStyle/>
          <a:p>
            <a:pPr eaLnBrk="1" hangingPunct="1"/>
            <a:r>
              <a:rPr lang="en-US" sz="3600" b="1" smtClean="0"/>
              <a:t>Initiated by JFK and passed by LBJ, this act prevents discrimination not only with voting, but with employment, housing, admissions, and other areas with racial barriers.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pPr eaLnBrk="1" hangingPunct="1"/>
            <a:r>
              <a:rPr lang="en-US" b="1" smtClean="0"/>
              <a:t>Voting Rights Act of 1965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153400" cy="5105400"/>
          </a:xfrm>
        </p:spPr>
        <p:txBody>
          <a:bodyPr/>
          <a:lstStyle/>
          <a:p>
            <a:pPr eaLnBrk="1" hangingPunct="1"/>
            <a:r>
              <a:rPr lang="en-US" sz="3600" b="1" smtClean="0"/>
              <a:t>Applied to all elections, local, state and federal</a:t>
            </a:r>
          </a:p>
          <a:p>
            <a:pPr eaLnBrk="1" hangingPunct="1"/>
            <a:r>
              <a:rPr lang="en-US" sz="3600" b="1" smtClean="0"/>
              <a:t>Outlawed poll taxes and literacy tests</a:t>
            </a:r>
          </a:p>
          <a:p>
            <a:pPr eaLnBrk="1" hangingPunct="1"/>
            <a:r>
              <a:rPr lang="en-US" sz="3600" b="1" smtClean="0"/>
              <a:t>No new state election laws could go into effect before preclearance by the Dept. of Justice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pPr eaLnBrk="1" hangingPunct="1"/>
            <a:r>
              <a:rPr lang="en-US" b="1" smtClean="0"/>
              <a:t>Voting Rights Act of 1965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153400" cy="5105400"/>
          </a:xfrm>
        </p:spPr>
        <p:txBody>
          <a:bodyPr/>
          <a:lstStyle/>
          <a:p>
            <a:pPr eaLnBrk="1" hangingPunct="1"/>
            <a:r>
              <a:rPr lang="en-US" sz="3600" b="1" smtClean="0"/>
              <a:t>Most of the laws  that have gone through the preclearance process have to do with moving polling places or with deadlines.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Voters and Voter Behavior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3388" y="1544638"/>
            <a:ext cx="6480175" cy="1752600"/>
          </a:xfrm>
        </p:spPr>
        <p:txBody>
          <a:bodyPr/>
          <a:lstStyle/>
          <a:p>
            <a:pPr eaLnBrk="1" hangingPunct="1"/>
            <a:r>
              <a:rPr lang="en-US" smtClean="0"/>
              <a:t>Chapter 6</a:t>
            </a:r>
          </a:p>
          <a:p>
            <a:pPr eaLnBrk="1" hangingPunct="1"/>
            <a:r>
              <a:rPr lang="en-US" smtClean="0"/>
              <a:t>Section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pPr eaLnBrk="1" hangingPunct="1"/>
            <a:r>
              <a:rPr lang="en-US" b="1" smtClean="0"/>
              <a:t>Idiots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153400" cy="5105400"/>
          </a:xfrm>
        </p:spPr>
        <p:txBody>
          <a:bodyPr/>
          <a:lstStyle/>
          <a:p>
            <a:pPr eaLnBrk="1" hangingPunct="1"/>
            <a:r>
              <a:rPr lang="en-US" sz="3600" b="1" smtClean="0"/>
              <a:t>In ancient Greece, citizens who did not vote were called </a:t>
            </a:r>
            <a:r>
              <a:rPr lang="en-US" sz="3600" b="1" i="1" smtClean="0"/>
              <a:t>idiotes</a:t>
            </a:r>
          </a:p>
          <a:p>
            <a:pPr eaLnBrk="1" hangingPunct="1"/>
            <a:r>
              <a:rPr lang="en-US" sz="3600" b="1" smtClean="0"/>
              <a:t>In 2000, there were about 205.8 million voters, but almost half were idiotes who did not vote</a:t>
            </a:r>
          </a:p>
          <a:p>
            <a:pPr eaLnBrk="1" hangingPunct="1"/>
            <a:r>
              <a:rPr lang="en-US" sz="3600" b="1" smtClean="0"/>
              <a:t>There are even more idiotes in off-year elections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Voting Qualifications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696200" cy="4724400"/>
          </a:xfrm>
        </p:spPr>
        <p:txBody>
          <a:bodyPr/>
          <a:lstStyle/>
          <a:p>
            <a:pPr eaLnBrk="1" hangingPunct="1"/>
            <a:r>
              <a:rPr lang="en-US" sz="3600" b="1" smtClean="0"/>
              <a:t>Citizenship – US</a:t>
            </a:r>
          </a:p>
          <a:p>
            <a:pPr eaLnBrk="1" hangingPunct="1">
              <a:buFont typeface="Wingdings" pitchFamily="2" charset="2"/>
              <a:buNone/>
            </a:pPr>
            <a:endParaRPr lang="en-US" sz="3600" b="1" smtClean="0"/>
          </a:p>
          <a:p>
            <a:pPr eaLnBrk="1" hangingPunct="1"/>
            <a:r>
              <a:rPr lang="en-US" sz="3600" b="1" smtClean="0"/>
              <a:t>Residence - of the state in state/local elections</a:t>
            </a:r>
          </a:p>
          <a:p>
            <a:pPr eaLnBrk="1" hangingPunct="1">
              <a:buFont typeface="Wingdings" pitchFamily="2" charset="2"/>
              <a:buNone/>
            </a:pPr>
            <a:endParaRPr lang="en-US" sz="3600" b="1" smtClean="0"/>
          </a:p>
          <a:p>
            <a:pPr eaLnBrk="1" hangingPunct="1"/>
            <a:r>
              <a:rPr lang="en-US" sz="3600" b="1" smtClean="0"/>
              <a:t>Age – 18 and older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hlinkClick r:id="rId2"/>
              </a:rPr>
              <a:t>Don't Vote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pPr eaLnBrk="1" hangingPunct="1"/>
            <a:r>
              <a:rPr lang="en-US" b="1" smtClean="0"/>
              <a:t>Why Idiots Don’t Vote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153400" cy="5105400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Cannot vote – physically or mentally ill, religious beliefs</a:t>
            </a:r>
          </a:p>
          <a:p>
            <a:pPr eaLnBrk="1" hangingPunct="1"/>
            <a:r>
              <a:rPr lang="en-US" sz="3600" b="1" dirty="0" smtClean="0"/>
              <a:t>Don’t want to – for a lot of reasons, not believing their vote makes a difference</a:t>
            </a:r>
          </a:p>
          <a:p>
            <a:pPr eaLnBrk="1" hangingPunct="1"/>
            <a:r>
              <a:rPr lang="en-US" sz="3600" b="1" dirty="0" smtClean="0"/>
              <a:t>Poll closing times – 3-5 hrs earlier in east with results posted early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Voters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/>
            <a:r>
              <a:rPr lang="en-US" sz="3600" b="1" smtClean="0"/>
              <a:t>A typical voter:</a:t>
            </a:r>
          </a:p>
          <a:p>
            <a:pPr lvl="1" eaLnBrk="1" hangingPunct="1"/>
            <a:r>
              <a:rPr lang="en-US" sz="3600" b="1" smtClean="0"/>
              <a:t>Higher income</a:t>
            </a:r>
          </a:p>
          <a:p>
            <a:pPr lvl="1" eaLnBrk="1" hangingPunct="1"/>
            <a:r>
              <a:rPr lang="en-US" sz="3600" b="1" smtClean="0"/>
              <a:t>Higher education</a:t>
            </a:r>
          </a:p>
          <a:p>
            <a:pPr lvl="1" eaLnBrk="1" hangingPunct="1"/>
            <a:r>
              <a:rPr lang="en-US" sz="3600" b="1" smtClean="0"/>
              <a:t>Better occupational status</a:t>
            </a:r>
          </a:p>
          <a:p>
            <a:pPr lvl="1" eaLnBrk="1" hangingPunct="1"/>
            <a:r>
              <a:rPr lang="en-US" sz="3600" b="1" smtClean="0"/>
              <a:t>Long time residents</a:t>
            </a:r>
          </a:p>
          <a:p>
            <a:pPr lvl="1" eaLnBrk="1" hangingPunct="1"/>
            <a:r>
              <a:rPr lang="en-US" sz="3600" b="1" smtClean="0"/>
              <a:t>Party identification</a:t>
            </a:r>
          </a:p>
          <a:p>
            <a:pPr lvl="1" eaLnBrk="1" hangingPunct="1"/>
            <a:r>
              <a:rPr lang="en-US" sz="3600" b="1" smtClean="0"/>
              <a:t>female</a:t>
            </a:r>
          </a:p>
        </p:txBody>
      </p:sp>
      <p:pic>
        <p:nvPicPr>
          <p:cNvPr id="5" name="Content Placeholder 4" descr="thumbnailCAQ9P5JB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219200"/>
            <a:ext cx="3800474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Non-Voters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/>
            <a:r>
              <a:rPr lang="en-US" sz="3600" b="1" smtClean="0"/>
              <a:t>A typical non-voter:</a:t>
            </a:r>
          </a:p>
          <a:p>
            <a:pPr lvl="1" eaLnBrk="1" hangingPunct="1"/>
            <a:r>
              <a:rPr lang="en-US" sz="3600" b="1" smtClean="0"/>
              <a:t>Younger than 35</a:t>
            </a:r>
          </a:p>
          <a:p>
            <a:pPr lvl="1" eaLnBrk="1" hangingPunct="1"/>
            <a:r>
              <a:rPr lang="en-US" sz="3600" b="1" smtClean="0"/>
              <a:t>Unmarried</a:t>
            </a:r>
          </a:p>
          <a:p>
            <a:pPr lvl="1" eaLnBrk="1" hangingPunct="1"/>
            <a:r>
              <a:rPr lang="en-US" sz="3600" b="1" smtClean="0"/>
              <a:t>Unskilled</a:t>
            </a:r>
          </a:p>
          <a:p>
            <a:pPr lvl="1" eaLnBrk="1" hangingPunct="1"/>
            <a:r>
              <a:rPr lang="en-US" sz="3600" b="1" smtClean="0"/>
              <a:t>Lives in south/rural area</a:t>
            </a:r>
          </a:p>
          <a:p>
            <a:pPr lvl="1" eaLnBrk="1" hangingPunct="1"/>
            <a:r>
              <a:rPr lang="en-US" sz="3600" b="1" smtClean="0"/>
              <a:t>male</a:t>
            </a:r>
          </a:p>
        </p:txBody>
      </p:sp>
      <p:pic>
        <p:nvPicPr>
          <p:cNvPr id="5" name="Content Placeholder 4" descr="thumbnailCA4X0H3W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905000"/>
            <a:ext cx="4267200" cy="28270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pPr eaLnBrk="1" hangingPunct="1"/>
            <a:r>
              <a:rPr lang="en-US" b="1" smtClean="0"/>
              <a:t>How People Vote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153400" cy="5105400"/>
          </a:xfrm>
        </p:spPr>
        <p:txBody>
          <a:bodyPr/>
          <a:lstStyle/>
          <a:p>
            <a:pPr eaLnBrk="1" hangingPunct="1"/>
            <a:r>
              <a:rPr lang="en-US" sz="3600" b="1" smtClean="0"/>
              <a:t>It is easier to determine how some groups of people will vote</a:t>
            </a:r>
          </a:p>
          <a:p>
            <a:pPr eaLnBrk="1" hangingPunct="1"/>
            <a:r>
              <a:rPr lang="en-US" sz="3600" b="1" smtClean="0"/>
              <a:t>Polls also use research to determine election winners</a:t>
            </a:r>
          </a:p>
          <a:p>
            <a:pPr eaLnBrk="1" hangingPunct="1"/>
            <a:r>
              <a:rPr lang="en-US" sz="3600" b="1" smtClean="0"/>
              <a:t>All polls showed that the 2004 election would be decided by less than 2% of the vote.  They were right.</a:t>
            </a:r>
            <a:endParaRPr lang="en-US" sz="4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pPr eaLnBrk="1" hangingPunct="1"/>
            <a:r>
              <a:rPr lang="en-US" b="1" smtClean="0"/>
              <a:t>How People Vote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153400" cy="5105400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Psychological factors that can determine who a person votes for include:</a:t>
            </a:r>
          </a:p>
          <a:p>
            <a:pPr lvl="1" eaLnBrk="1" hangingPunct="1"/>
            <a:r>
              <a:rPr lang="en-US" sz="3600" b="1" dirty="0" smtClean="0"/>
              <a:t>Voter’s characteristics – age, sex, education, religion, income</a:t>
            </a:r>
          </a:p>
          <a:p>
            <a:pPr lvl="1" eaLnBrk="1" hangingPunct="1"/>
            <a:r>
              <a:rPr lang="en-US" sz="3600" b="1" dirty="0" smtClean="0"/>
              <a:t>Voter’s affiliations – work, friends, families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pPr eaLnBrk="1" hangingPunct="1"/>
            <a:r>
              <a:rPr lang="en-US" b="1" smtClean="0"/>
              <a:t>How People Vote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153400" cy="5105400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Sociological factors that can determine who a person votes for include:</a:t>
            </a:r>
          </a:p>
          <a:p>
            <a:pPr lvl="1" eaLnBrk="1" hangingPunct="1"/>
            <a:r>
              <a:rPr lang="en-US" sz="3600" b="1" dirty="0" smtClean="0"/>
              <a:t>Income – lower incomes tend to vote Dem; higher=Rep</a:t>
            </a:r>
          </a:p>
          <a:p>
            <a:pPr lvl="1" eaLnBrk="1" hangingPunct="1"/>
            <a:r>
              <a:rPr lang="en-US" sz="3600" b="1" dirty="0" smtClean="0"/>
              <a:t>Education – lower education tend to vote Dem; higher=Rep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pPr eaLnBrk="1" hangingPunct="1"/>
            <a:r>
              <a:rPr lang="en-US" b="1" smtClean="0"/>
              <a:t>How People Vote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153400" cy="5105400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Sociological factors that can determine who a person votes for include:</a:t>
            </a:r>
          </a:p>
          <a:p>
            <a:pPr lvl="1" eaLnBrk="1" hangingPunct="1"/>
            <a:r>
              <a:rPr lang="en-US" sz="3600" b="1" dirty="0" smtClean="0"/>
              <a:t>Age and gender – younger women tend to vote Dem; older males=Rep</a:t>
            </a:r>
          </a:p>
          <a:p>
            <a:pPr lvl="1" eaLnBrk="1" hangingPunct="1"/>
            <a:r>
              <a:rPr lang="en-US" sz="3600" b="1" dirty="0" smtClean="0"/>
              <a:t>Religion – Catholics and Jews tend to vote Dem; Prot=Rep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pPr eaLnBrk="1" hangingPunct="1"/>
            <a:r>
              <a:rPr lang="en-US" b="1" smtClean="0"/>
              <a:t>How People Vote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153400" cy="5105400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Sociological factors that can determine who a person votes for include:</a:t>
            </a:r>
          </a:p>
          <a:p>
            <a:pPr lvl="1" eaLnBrk="1" hangingPunct="1"/>
            <a:r>
              <a:rPr lang="en-US" sz="3600" b="1" dirty="0" smtClean="0"/>
              <a:t>Race – Non-whites tend to vote </a:t>
            </a:r>
            <a:r>
              <a:rPr lang="en-US" sz="3600" b="1" dirty="0" smtClean="0"/>
              <a:t>Dem; </a:t>
            </a:r>
            <a:r>
              <a:rPr lang="en-US" sz="3600" b="1" dirty="0" smtClean="0"/>
              <a:t>white = </a:t>
            </a:r>
            <a:r>
              <a:rPr lang="en-US" sz="3600" b="1" dirty="0" smtClean="0"/>
              <a:t>Rep</a:t>
            </a:r>
          </a:p>
          <a:p>
            <a:pPr lvl="1"/>
            <a:r>
              <a:rPr lang="en-US" sz="3600" b="1" dirty="0" smtClean="0"/>
              <a:t>Region – CA, NY, MA=Dem; TX, KS, ND and Bible Belt=Rep.</a:t>
            </a:r>
          </a:p>
          <a:p>
            <a:pPr lvl="1" eaLnBrk="1" hangingPunct="1"/>
            <a:endParaRPr lang="en-U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How People Vote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95400"/>
            <a:ext cx="4191000" cy="533400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en-US" sz="3600" b="1" dirty="0" smtClean="0"/>
              <a:t>These are generalizations only and different issues sway </a:t>
            </a:r>
            <a:r>
              <a:rPr lang="en-US" sz="3600" b="1" dirty="0" smtClean="0"/>
              <a:t>voters</a:t>
            </a:r>
          </a:p>
          <a:p>
            <a:pPr eaLnBrk="1" hangingPunct="1">
              <a:buNone/>
            </a:pPr>
            <a:endParaRPr lang="en-US" sz="3600" b="1" dirty="0" smtClean="0"/>
          </a:p>
          <a:p>
            <a:pPr eaLnBrk="1" hangingPunct="1"/>
            <a:r>
              <a:rPr lang="en-US" sz="3600" b="1" dirty="0" smtClean="0"/>
              <a:t>How much a person feels loyalty to their party, party identification, is a good predictor of how a person will vote.</a:t>
            </a:r>
          </a:p>
          <a:p>
            <a:pPr eaLnBrk="1" hangingPunct="1"/>
            <a:endParaRPr lang="en-US" sz="4000" b="1" dirty="0" smtClean="0"/>
          </a:p>
          <a:p>
            <a:pPr lvl="1" eaLnBrk="1" hangingPunct="1">
              <a:buFont typeface="Wingdings" pitchFamily="2" charset="2"/>
              <a:buNone/>
            </a:pPr>
            <a:endParaRPr lang="en-US" sz="3600" b="1" dirty="0" smtClean="0"/>
          </a:p>
        </p:txBody>
      </p:sp>
      <p:pic>
        <p:nvPicPr>
          <p:cNvPr id="6" name="Content Placeholder 5" descr="elephant-donkey-boxin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295400"/>
            <a:ext cx="4292515" cy="45684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Voting Qualifications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696200" cy="4724400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Every state except ND requires voters to register.</a:t>
            </a:r>
          </a:p>
          <a:p>
            <a:pPr eaLnBrk="1" hangingPunct="1"/>
            <a:r>
              <a:rPr lang="en-US" sz="3600" b="1" dirty="0" smtClean="0"/>
              <a:t>Registration forms are on the internet</a:t>
            </a:r>
          </a:p>
          <a:p>
            <a:pPr eaLnBrk="1" hangingPunct="1"/>
            <a:r>
              <a:rPr lang="en-US" sz="3600" b="1" dirty="0" smtClean="0"/>
              <a:t>In Florida, </a:t>
            </a:r>
            <a:r>
              <a:rPr lang="en-US" sz="3600" b="1" dirty="0" smtClean="0"/>
              <a:t>16 </a:t>
            </a:r>
            <a:r>
              <a:rPr lang="en-US" sz="3600" b="1" dirty="0" smtClean="0"/>
              <a:t>year olds can </a:t>
            </a:r>
            <a:r>
              <a:rPr lang="en-US" sz="3600" b="1" dirty="0" smtClean="0"/>
              <a:t>pre-register </a:t>
            </a:r>
            <a:r>
              <a:rPr lang="en-US" sz="3600" b="1" dirty="0" smtClean="0"/>
              <a:t>and vote after their 18</a:t>
            </a:r>
            <a:r>
              <a:rPr lang="en-US" sz="3600" b="1" baseline="30000" dirty="0" smtClean="0"/>
              <a:t>th</a:t>
            </a:r>
            <a:r>
              <a:rPr lang="en-US" sz="3600" b="1" dirty="0" smtClean="0"/>
              <a:t> birthday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pPr eaLnBrk="1" hangingPunct="1"/>
            <a:r>
              <a:rPr lang="en-US" b="1" smtClean="0"/>
              <a:t>How People Vote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153400" cy="5105400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Some people vote for their party, regardless of the person running for office.</a:t>
            </a:r>
          </a:p>
          <a:p>
            <a:pPr eaLnBrk="1" hangingPunct="1"/>
            <a:r>
              <a:rPr lang="en-US" sz="3600" b="1" dirty="0" smtClean="0"/>
              <a:t>Straight-ticket voting relates to party affiliation.</a:t>
            </a:r>
          </a:p>
          <a:p>
            <a:pPr eaLnBrk="1" hangingPunct="1"/>
            <a:endParaRPr lang="en-US" sz="4000" b="1" dirty="0" smtClean="0"/>
          </a:p>
          <a:p>
            <a:pPr lvl="1" eaLnBrk="1" hangingPunct="1">
              <a:buFont typeface="Wingdings" pitchFamily="2" charset="2"/>
              <a:buNone/>
            </a:pPr>
            <a:endParaRPr lang="en-US" sz="3600" b="1" dirty="0" smtClean="0"/>
          </a:p>
        </p:txBody>
      </p:sp>
      <p:pic>
        <p:nvPicPr>
          <p:cNvPr id="4" name="Picture 3" descr="thumbnailCAJ5J46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4658202"/>
            <a:ext cx="2057400" cy="2018824"/>
          </a:xfrm>
          <a:prstGeom prst="rect">
            <a:avLst/>
          </a:prstGeom>
        </p:spPr>
      </p:pic>
      <p:pic>
        <p:nvPicPr>
          <p:cNvPr id="5" name="Picture 4" descr="thumbnailCAWJU3X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572000"/>
            <a:ext cx="2174239" cy="2038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pPr eaLnBrk="1" hangingPunct="1"/>
            <a:r>
              <a:rPr lang="en-US" b="1" smtClean="0"/>
              <a:t>How People Vote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153400" cy="5105400"/>
          </a:xfrm>
        </p:spPr>
        <p:txBody>
          <a:bodyPr/>
          <a:lstStyle/>
          <a:p>
            <a:pPr eaLnBrk="1" hangingPunct="1"/>
            <a:r>
              <a:rPr lang="en-US" sz="3600" b="1" smtClean="0"/>
              <a:t>Some people, split-ticket voters, vote for candidates, regardless of political party</a:t>
            </a:r>
          </a:p>
          <a:p>
            <a:pPr eaLnBrk="1" hangingPunct="1"/>
            <a:r>
              <a:rPr lang="en-US" sz="3600" b="1" smtClean="0"/>
              <a:t>This practice has become more common since the 1960s.</a:t>
            </a:r>
          </a:p>
          <a:p>
            <a:pPr eaLnBrk="1" hangingPunct="1"/>
            <a:r>
              <a:rPr lang="en-US" sz="3600" b="1" smtClean="0"/>
              <a:t>Independent voters are likely  to do this since they do not belong to a party</a:t>
            </a:r>
            <a:endParaRPr lang="en-US" sz="4000" b="1" smtClean="0"/>
          </a:p>
          <a:p>
            <a:pPr lvl="1" eaLnBrk="1" hangingPunct="1">
              <a:buFont typeface="Wingdings" pitchFamily="2" charset="2"/>
              <a:buNone/>
            </a:pPr>
            <a:endParaRPr lang="en-US" sz="3600" b="1" smtClean="0"/>
          </a:p>
        </p:txBody>
      </p:sp>
      <p:pic>
        <p:nvPicPr>
          <p:cNvPr id="4" name="Picture 3" descr="vote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5410200"/>
            <a:ext cx="1182522" cy="1176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Voting Qualifications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696200" cy="4724400"/>
          </a:xfrm>
        </p:spPr>
        <p:txBody>
          <a:bodyPr/>
          <a:lstStyle/>
          <a:p>
            <a:pPr eaLnBrk="1" hangingPunct="1"/>
            <a:r>
              <a:rPr lang="en-US" sz="3600" b="1" smtClean="0"/>
              <a:t>If a person does not vote for several elections, the rolls are purged and the person’s name is removed.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Who Do You Vote For?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696200" cy="4724400"/>
          </a:xfrm>
        </p:spPr>
        <p:txBody>
          <a:bodyPr/>
          <a:lstStyle/>
          <a:p>
            <a:pPr eaLnBrk="1" hangingPunct="1"/>
            <a:r>
              <a:rPr lang="en-US" sz="3600" b="1" smtClean="0"/>
              <a:t>Once a person is registered they can vote in federal, state and local elections</a:t>
            </a:r>
          </a:p>
          <a:p>
            <a:pPr eaLnBrk="1" hangingPunct="1"/>
            <a:r>
              <a:rPr lang="en-US" sz="3600" b="1" smtClean="0"/>
              <a:t>There are many ways to get information about the people running for office and new laws being voted for.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Who Do You Vote For?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696200" cy="4724400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Most people get their knowledge from TV</a:t>
            </a:r>
          </a:p>
          <a:p>
            <a:pPr eaLnBrk="1" hangingPunct="1"/>
            <a:r>
              <a:rPr lang="en-US" sz="3600" b="1" dirty="0" smtClean="0"/>
              <a:t>TV ads are bought by the candidate or the group favoring a particular person or cause.</a:t>
            </a:r>
          </a:p>
          <a:p>
            <a:pPr eaLnBrk="1" hangingPunct="1"/>
            <a:r>
              <a:rPr lang="en-US" sz="3600" b="1" dirty="0" smtClean="0"/>
              <a:t>They only tell the positive side of their side and the negative side of the </a:t>
            </a:r>
            <a:r>
              <a:rPr lang="en-US" sz="3600" b="1" dirty="0" smtClean="0"/>
              <a:t>opposition</a:t>
            </a:r>
          </a:p>
          <a:p>
            <a:pPr eaLnBrk="1" hangingPunct="1">
              <a:buNone/>
            </a:pPr>
            <a:endParaRPr lang="en-U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hlinkClick r:id="rId2"/>
              </a:rPr>
              <a:t>Barack Obama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>
                <a:hlinkClick r:id="rId3"/>
              </a:rPr>
              <a:t>John McCain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3" name="Content Placeholder 12" descr="080318_obama_racespeech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304801" y="1915738"/>
            <a:ext cx="4267200" cy="3203992"/>
          </a:xfrm>
        </p:spPr>
      </p:pic>
      <p:pic>
        <p:nvPicPr>
          <p:cNvPr id="15" name="Content Placeholder 14" descr="mccain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5328047" y="1517650"/>
            <a:ext cx="2675730" cy="39417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Literacy Tests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28600" y="1295400"/>
            <a:ext cx="4038600" cy="541020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sz="3600" b="1" dirty="0" smtClean="0"/>
              <a:t>Reading tests were given to people (Indians and Blacks) that the people in power did not want to </a:t>
            </a:r>
            <a:r>
              <a:rPr lang="en-US" sz="3600" b="1" dirty="0" smtClean="0"/>
              <a:t>vote</a:t>
            </a:r>
          </a:p>
          <a:p>
            <a:pPr eaLnBrk="1" hangingPunct="1"/>
            <a:endParaRPr lang="en-US" sz="3600" b="1" dirty="0" smtClean="0"/>
          </a:p>
          <a:p>
            <a:pPr eaLnBrk="1" hangingPunct="1"/>
            <a:r>
              <a:rPr lang="en-US" sz="3600" b="1" dirty="0" smtClean="0"/>
              <a:t>The tests were so difficult that college professors could not pass it</a:t>
            </a:r>
          </a:p>
        </p:txBody>
      </p:sp>
      <p:pic>
        <p:nvPicPr>
          <p:cNvPr id="8" name="Content Placeholder 7" descr="literacytestherblock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31804" y="296808"/>
            <a:ext cx="4559796" cy="633259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Poll Tax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If a voter could not afford the tax they did not vote but the unpaid tax would be added onto future poll taxes </a:t>
            </a:r>
          </a:p>
          <a:p>
            <a:pPr eaLnBrk="1" hangingPunct="1"/>
            <a:endParaRPr lang="en-US" sz="2400" b="1" dirty="0" smtClean="0"/>
          </a:p>
        </p:txBody>
      </p:sp>
      <p:pic>
        <p:nvPicPr>
          <p:cNvPr id="5" name="Content Placeholder 4" descr="poll-tax-reciep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62400" y="4038600"/>
            <a:ext cx="4925226" cy="25086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65</TotalTime>
  <Words>876</Words>
  <Application>Microsoft Office PowerPoint</Application>
  <PresentationFormat>On-screen Show (4:3)</PresentationFormat>
  <Paragraphs>107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Technic</vt:lpstr>
      <vt:lpstr>Voters and  Voter Behavior</vt:lpstr>
      <vt:lpstr>Voting Qualifications</vt:lpstr>
      <vt:lpstr>Voting Qualifications</vt:lpstr>
      <vt:lpstr>Voting Qualifications</vt:lpstr>
      <vt:lpstr>Who Do You Vote For?</vt:lpstr>
      <vt:lpstr>Who Do You Vote For?</vt:lpstr>
      <vt:lpstr>Slide 7</vt:lpstr>
      <vt:lpstr>Literacy Tests</vt:lpstr>
      <vt:lpstr>Poll Tax</vt:lpstr>
      <vt:lpstr>Disenfranchisement Today</vt:lpstr>
      <vt:lpstr>Increased Suffrage</vt:lpstr>
      <vt:lpstr>Gerrymandering</vt:lpstr>
      <vt:lpstr>Gerrymandering</vt:lpstr>
      <vt:lpstr>Gerrymandering</vt:lpstr>
      <vt:lpstr>Civil Rights Act 1964</vt:lpstr>
      <vt:lpstr>Voting Rights Act of 1965</vt:lpstr>
      <vt:lpstr>Voting Rights Act of 1965</vt:lpstr>
      <vt:lpstr>Voters and Voter Behavior</vt:lpstr>
      <vt:lpstr>Idiots</vt:lpstr>
      <vt:lpstr>Slide 20</vt:lpstr>
      <vt:lpstr>Why Idiots Don’t Vote</vt:lpstr>
      <vt:lpstr>Voters</vt:lpstr>
      <vt:lpstr>Non-Voters</vt:lpstr>
      <vt:lpstr>How People Vote</vt:lpstr>
      <vt:lpstr>How People Vote</vt:lpstr>
      <vt:lpstr>How People Vote</vt:lpstr>
      <vt:lpstr>How People Vote</vt:lpstr>
      <vt:lpstr>How People Vote</vt:lpstr>
      <vt:lpstr>How People Vote</vt:lpstr>
      <vt:lpstr>How People Vote</vt:lpstr>
      <vt:lpstr>How People Vote</vt:lpstr>
    </vt:vector>
  </TitlesOfParts>
  <Company>St. Anthony/New Brighton ISD 282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Voters and  Voter Behavior</dc:title>
  <dc:creator>hberndt</dc:creator>
  <cp:lastModifiedBy>hberndt</cp:lastModifiedBy>
  <cp:revision>7</cp:revision>
  <dcterms:created xsi:type="dcterms:W3CDTF">2010-03-12T15:13:03Z</dcterms:created>
  <dcterms:modified xsi:type="dcterms:W3CDTF">2010-03-12T16:18:04Z</dcterms:modified>
</cp:coreProperties>
</file>